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5" r:id="rId2"/>
    <p:sldId id="258" r:id="rId3"/>
    <p:sldId id="263" r:id="rId4"/>
    <p:sldId id="264" r:id="rId5"/>
    <p:sldId id="265" r:id="rId6"/>
    <p:sldId id="260" r:id="rId7"/>
    <p:sldId id="261" r:id="rId8"/>
    <p:sldId id="438" r:id="rId9"/>
    <p:sldId id="272" r:id="rId10"/>
    <p:sldId id="273" r:id="rId11"/>
    <p:sldId id="439" r:id="rId12"/>
    <p:sldId id="259" r:id="rId13"/>
    <p:sldId id="262" r:id="rId14"/>
    <p:sldId id="267" r:id="rId15"/>
    <p:sldId id="268" r:id="rId16"/>
    <p:sldId id="440" r:id="rId17"/>
    <p:sldId id="269" r:id="rId18"/>
    <p:sldId id="441" r:id="rId19"/>
    <p:sldId id="442" r:id="rId20"/>
    <p:sldId id="437" r:id="rId2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3"/>
    </p:embeddedFon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Malgun Gothic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IuykYiV76P8ze80v50YZW6kq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24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16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579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5830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538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54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53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5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www.youtube.com/watch?v=cHIoKyDPbas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.gif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A9EE94-842F-47AF-B1D6-E7582F5B360C}"/>
              </a:ext>
            </a:extLst>
          </p:cNvPr>
          <p:cNvSpPr/>
          <p:nvPr/>
        </p:nvSpPr>
        <p:spPr>
          <a:xfrm>
            <a:off x="0" y="4295775"/>
            <a:ext cx="12192000" cy="25622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F69EB-F704-40A0-80ED-3205668B175C}"/>
              </a:ext>
            </a:extLst>
          </p:cNvPr>
          <p:cNvSpPr txBox="1"/>
          <p:nvPr/>
        </p:nvSpPr>
        <p:spPr>
          <a:xfrm>
            <a:off x="657534" y="947551"/>
            <a:ext cx="11258363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 기반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5400" i="0" u="none" strike="noStrike" cap="none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주차 관리 시스템</a:t>
            </a:r>
            <a:endParaRPr lang="ko-KR" altLang="en-US" sz="5400" i="0" u="none" strike="noStrike" cap="none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A721AB-405B-4BB4-BA84-93EB34C2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97" y="4792057"/>
            <a:ext cx="1898877" cy="1922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78F16-D1D3-49D3-8D93-D6ED26299678}"/>
              </a:ext>
            </a:extLst>
          </p:cNvPr>
          <p:cNvSpPr txBox="1"/>
          <p:nvPr/>
        </p:nvSpPr>
        <p:spPr>
          <a:xfrm>
            <a:off x="161926" y="4668946"/>
            <a:ext cx="9389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60151904 </a:t>
            </a:r>
            <a:r>
              <a:rPr lang="ko-KR" altLang="en-US" sz="280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배지수</a:t>
            </a:r>
            <a:endParaRPr lang="ko-KR" altLang="en-US" sz="280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60161433 </a:t>
            </a:r>
            <a:r>
              <a:rPr lang="ko-KR" altLang="en-US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이동현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60161890 </a:t>
            </a:r>
            <a:r>
              <a:rPr lang="ko-KR" altLang="en-US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이정호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60181867 </a:t>
            </a:r>
            <a:r>
              <a:rPr lang="ko-KR" altLang="en-US" sz="280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김소명</a:t>
            </a:r>
          </a:p>
        </p:txBody>
      </p:sp>
    </p:spTree>
    <p:extLst>
      <p:ext uri="{BB962C8B-B14F-4D97-AF65-F5344CB8AC3E}">
        <p14:creationId xmlns:p14="http://schemas.microsoft.com/office/powerpoint/2010/main" val="2285823567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710277-DF31-48C2-9CDA-DD97C9AB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91" name="Google Shape;291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1028036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목표설정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목표설정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94;p11">
            <a:extLst>
              <a:ext uri="{FF2B5EF4-FFF2-40B4-BE49-F238E27FC236}">
                <a16:creationId xmlns:a16="http://schemas.microsoft.com/office/drawing/2014/main" id="{FD4720AA-0240-4C62-BA11-B4E1684566B3}"/>
              </a:ext>
            </a:extLst>
          </p:cNvPr>
          <p:cNvSpPr txBox="1"/>
          <p:nvPr/>
        </p:nvSpPr>
        <p:spPr>
          <a:xfrm>
            <a:off x="764850" y="1166616"/>
            <a:ext cx="10662300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ko-KR" altLang="en-US" sz="2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r>
              <a:rPr lang="ko-KR" altLang="en-US" sz="2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웹 애플리케이션</a:t>
            </a:r>
            <a:endParaRPr lang="en-US" altLang="ko-KR" sz="2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endParaRPr lang="en-US" altLang="ko-KR" sz="2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에브리타임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어플에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웹 링크를 넣어 언제 어디서나 바로 주차 관리 시스템 웹 애플리케이션 접근 가능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5DA1BC-D41E-40A1-90AC-89AE2A24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016" y="3115310"/>
            <a:ext cx="3019004" cy="3215278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89D2B5F-D952-43A3-B15D-4C381FC57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787" y="3115310"/>
            <a:ext cx="1791094" cy="306901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7C02A40-E140-4034-BB73-C85238A827C5}"/>
              </a:ext>
            </a:extLst>
          </p:cNvPr>
          <p:cNvSpPr/>
          <p:nvPr/>
        </p:nvSpPr>
        <p:spPr>
          <a:xfrm>
            <a:off x="6201862" y="4444858"/>
            <a:ext cx="916083" cy="5561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710277-DF31-48C2-9CDA-DD97C9AB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91" name="Google Shape;291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1028036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목표설정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목표설정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94;p11">
            <a:extLst>
              <a:ext uri="{FF2B5EF4-FFF2-40B4-BE49-F238E27FC236}">
                <a16:creationId xmlns:a16="http://schemas.microsoft.com/office/drawing/2014/main" id="{FD4720AA-0240-4C62-BA11-B4E1684566B3}"/>
              </a:ext>
            </a:extLst>
          </p:cNvPr>
          <p:cNvSpPr txBox="1"/>
          <p:nvPr/>
        </p:nvSpPr>
        <p:spPr>
          <a:xfrm>
            <a:off x="616818" y="1219009"/>
            <a:ext cx="10662300" cy="45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ko-KR" altLang="en-US" sz="2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r>
              <a:rPr lang="ko-KR" altLang="en-US" sz="2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웹 애플리케이션</a:t>
            </a:r>
            <a:endParaRPr lang="en-US" altLang="ko-KR" sz="2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endParaRPr lang="en-US" altLang="ko-KR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사용자의 현재 지역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시간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날씨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위치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표시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주차장의 위치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날씨 표시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주차장에 주차된 자리 수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빈 자리 표시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사용자의 편의성을 위해 빈 자리 알림 시 경차전용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장애인전용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전기차 충전 주차 구역 표시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웹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모바일 어느 환경에서나 편히 볼 수 있게 반응형으로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Front-end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제작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9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245025" y="96047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1163865" y="96047"/>
            <a:ext cx="4965161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참고자료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11" y="5290452"/>
            <a:ext cx="10048875" cy="1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참고자료</a:t>
            </a:r>
            <a:endParaRPr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245025" y="1224000"/>
            <a:ext cx="808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https://www.youtube.com/watch?v=cHIoKyDPbas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012" y="3672376"/>
            <a:ext cx="10048875" cy="1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013" y="1636800"/>
            <a:ext cx="100488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4D873A-9347-408D-B734-F07A52656B5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6838" y="4913194"/>
            <a:ext cx="1925162" cy="194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819744" y="3292681"/>
            <a:ext cx="878616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Char char="•"/>
            </a:pP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지하주차장 제작 시 차량이 있을 경우 빨간</a:t>
            </a:r>
            <a:r>
              <a:rPr lang="en-US" alt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불, 없을 경우 초록</a:t>
            </a:r>
            <a:r>
              <a:rPr lang="en-US" alt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불이 들어 오는 센서를 추가하여 빈자리를 한눈에 확인할 수 있게 한다.</a:t>
            </a:r>
            <a:endParaRPr sz="2100" b="1" i="0" u="none" strike="noStrike" cap="none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   </a:t>
            </a:r>
            <a:r>
              <a:rPr lang="ko-KR" sz="2000" b="0" i="0" u="none" strike="noStrike" cap="none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-&gt; </a:t>
            </a:r>
            <a:r>
              <a:rPr lang="ko-KR" sz="20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빈자리 수만 알려주는 것이 아닌, 주차장 내부 도착 시 확실한 가시성을 제공한다.</a:t>
            </a:r>
            <a:endParaRPr sz="2000" b="0" i="0" u="none" strike="noStrike" cap="none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10375620" y="6218619"/>
            <a:ext cx="1739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차별점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및 창의성</a:t>
            </a:r>
            <a:endParaRPr sz="1800" b="0" i="0" u="none" strike="noStrike" cap="none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차별점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및 창의성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764201" y="1329568"/>
            <a:ext cx="10662300" cy="71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Char char="•"/>
            </a:pP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명지대학교 주차장은 시중에 존재하는 어플 어디에도 나타나 있지 않다.</a:t>
            </a:r>
            <a:endParaRPr sz="2100" b="1" i="0" u="none" strike="noStrike" cap="none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   -&gt; </a:t>
            </a:r>
            <a:r>
              <a:rPr lang="ko-KR" sz="2000" b="0" i="0" strike="noStrike" cap="none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학교의 주차장을 표시하여 확인할 수 있게 한다.</a:t>
            </a:r>
            <a:endParaRPr sz="2000" b="0" i="0" strike="noStrike" cap="none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863028" y="4607178"/>
            <a:ext cx="106623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Char char="•"/>
            </a:pPr>
            <a:r>
              <a:rPr lang="ko-KR" altLang="en-US" sz="21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웹 애플리케이션 개발 시 반응형으로 제작하여 언제 어디서나 편하게 접근 가능 할 수 있게 한다</a:t>
            </a:r>
            <a:r>
              <a:rPr lang="en-US" altLang="ko-KR" sz="21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lvl="0">
              <a:buClr>
                <a:schemeClr val="dk1"/>
              </a:buClr>
              <a:buSzPts val="525"/>
            </a:pPr>
            <a:r>
              <a:rPr lang="ko-KR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-&gt;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많은 학우들이 사용하고 있는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에브리타임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어플 상단에 링크 연동 아이콘을 넣어 접근성을 높인다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764201" y="2309189"/>
            <a:ext cx="10662300" cy="71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Char char="•"/>
            </a:pP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주차 빈자리</a:t>
            </a:r>
            <a:r>
              <a:rPr lang="ko-KR" altLang="en-US" sz="21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는</a:t>
            </a: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경차, 장애인 전용, 전기차의 빈자리도 </a:t>
            </a:r>
            <a:r>
              <a:rPr lang="ko-KR" altLang="en-US" sz="21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표시</a:t>
            </a:r>
            <a:r>
              <a:rPr lang="ko-KR" sz="2100" b="1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한다.</a:t>
            </a:r>
            <a:endParaRPr sz="2100" b="1" i="0" u="none" strike="noStrike" cap="none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8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  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-&gt;</a:t>
            </a:r>
            <a:r>
              <a:rPr lang="ko-KR" sz="2000" b="0" i="0" u="none" strike="noStrike" cap="none" dirty="0">
                <a:solidFill>
                  <a:srgbClr val="008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현재 존재하는 </a:t>
            </a:r>
            <a:r>
              <a:rPr lang="ko-KR" sz="20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어플에는</a:t>
            </a:r>
            <a:r>
              <a:rPr lang="ko-KR" sz="20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세부적인 빈자리 목록을 알 수 없다.</a:t>
            </a:r>
            <a:endParaRPr sz="2000" b="0" i="0" u="none" strike="noStrike" cap="none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AC76A5-0161-4CB8-B157-EC342A80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 계획</a:t>
            </a:r>
            <a:endParaRPr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011370" y="1231221"/>
            <a:ext cx="103089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200" dirty="0">
              <a:ea typeface="Malgun Gothic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처음 계획보다 더 잘 될 경우</a:t>
            </a:r>
            <a:endParaRPr sz="2200" b="0" i="0" u="none" strike="noStrike" cap="none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Visual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Studio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Code에서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JS, HTML,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CSS를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이용하여 웹 애플리케이션 연동 및 프론트 엔드 개발</a:t>
            </a:r>
            <a:endParaRPr lang="en-US" altLang="ko-KR"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Android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Studio에서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JAVA를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이용한 앱  개발 진행</a:t>
            </a:r>
            <a:endParaRPr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2B4E71-7FF0-4DDF-B4BB-F7C52A64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184DEC-ED0F-4D2C-A58A-857CCC68EAA3}"/>
              </a:ext>
            </a:extLst>
          </p:cNvPr>
          <p:cNvSpPr txBox="1"/>
          <p:nvPr/>
        </p:nvSpPr>
        <p:spPr>
          <a:xfrm>
            <a:off x="1122714" y="3997795"/>
            <a:ext cx="101564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ko-KR" altLang="en-US" sz="2200" b="0" i="0" u="none" strike="noStrike" cap="none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처음 계획대로 진행되지 않을 경우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ko-KR" altLang="en-US" sz="2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시간이 부족할 경우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웹 애플리케이션 까지만 진행하고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앱 개발은 진행하지 않을 예정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100" y="5621800"/>
            <a:ext cx="10506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6511727" y="5875841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776568" y="1545539"/>
            <a:ext cx="103089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하드웨어(HW)</a:t>
            </a:r>
            <a:endParaRPr sz="22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Raspberry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Pi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2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Model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B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UNO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Intel Edison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SparkFun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Block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for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Intel® Edison -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</a:t>
            </a:r>
            <a:endParaRPr sz="15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Seeed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Studio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Grove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starter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kit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plus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for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Intel Edison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Ultrasonic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Sensor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- HC-SR04 (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receiver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sz="15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transmitter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Servo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Motor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RED LED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GREEN LED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Resistor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221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ohm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Resistor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 220 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ohm</a:t>
            </a:r>
            <a:endParaRPr sz="15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Resistor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10k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ohm</a:t>
            </a:r>
            <a:endParaRPr sz="15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jumper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cable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025" y="204325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3526" y="183258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1025" y="1365250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43525" y="1365250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1025" y="2639696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43524" y="2579607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1025" y="3581837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843523" y="3516862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70125" y="4641675"/>
            <a:ext cx="1633675" cy="9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89873" y="4640431"/>
            <a:ext cx="15556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07200" y="5659846"/>
            <a:ext cx="15020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97634" y="5725916"/>
            <a:ext cx="146685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88175" y="4638531"/>
            <a:ext cx="1421050" cy="8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4" grpId="0"/>
      <p:bldP spid="3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908473" y="4488817"/>
            <a:ext cx="2749925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receiver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IR 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transmitter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(</a:t>
            </a:r>
            <a:r>
              <a:rPr lang="ko-KR" sz="1800" b="1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generic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)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적외선센서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지하주차장 모형에서 사용할 센서</a:t>
            </a:r>
            <a:r>
              <a:rPr lang="en-US" altLang="ko-KR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직사광선이 닿지 않는 곳에서 사용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EF66E-F426-43EE-8701-7E91B9DE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1" y="1412912"/>
            <a:ext cx="3037150" cy="2915933"/>
          </a:xfrm>
          <a:prstGeom prst="rect">
            <a:avLst/>
          </a:prstGeom>
        </p:spPr>
      </p:pic>
      <p:sp>
        <p:nvSpPr>
          <p:cNvPr id="33" name="Google Shape;326;p13">
            <a:extLst>
              <a:ext uri="{FF2B5EF4-FFF2-40B4-BE49-F238E27FC236}">
                <a16:creationId xmlns:a16="http://schemas.microsoft.com/office/drawing/2014/main" id="{7259CDB6-E2E2-41C7-9A7C-8586E539823B}"/>
              </a:ext>
            </a:extLst>
          </p:cNvPr>
          <p:cNvSpPr txBox="1"/>
          <p:nvPr/>
        </p:nvSpPr>
        <p:spPr>
          <a:xfrm>
            <a:off x="4812741" y="4488817"/>
            <a:ext cx="274992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Ultrasonic Sensor - HC-SR04 (Generic)</a:t>
            </a:r>
          </a:p>
          <a:p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초음파센서</a:t>
            </a:r>
            <a:endParaRPr lang="en-US" altLang="ko-KR" sz="1800" b="1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야외주차장 모형에서 사용할 센서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모든 장소에서 사용가능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차와의 거리를 측정하여 주차 유무 파악</a:t>
            </a: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Google Shape;326;p13">
            <a:extLst>
              <a:ext uri="{FF2B5EF4-FFF2-40B4-BE49-F238E27FC236}">
                <a16:creationId xmlns:a16="http://schemas.microsoft.com/office/drawing/2014/main" id="{4F39EE58-BA0D-4156-9554-E6FFD18759B7}"/>
              </a:ext>
            </a:extLst>
          </p:cNvPr>
          <p:cNvSpPr txBox="1"/>
          <p:nvPr/>
        </p:nvSpPr>
        <p:spPr>
          <a:xfrm>
            <a:off x="8717009" y="4488817"/>
            <a:ext cx="2749925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 Servo Motor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서보모터에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바를 끼어서 차단바를 제작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만석시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차단바를 열지 않게 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F09492-3EEA-4AC3-8640-5F96D6C4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975" y="1681144"/>
            <a:ext cx="3582300" cy="2263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6CA52-C78F-4005-88EE-7C82D4A5E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239" y="1681015"/>
            <a:ext cx="3582300" cy="22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44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1163866" y="1377658"/>
            <a:ext cx="3830815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소프트웨어(SW)</a:t>
            </a:r>
            <a:endParaRPr sz="22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Samsung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ARTIK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Cloud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for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IoT</a:t>
            </a:r>
            <a:endParaRPr sz="15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KaKao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Maps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API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Arduino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IDE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Intel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IoT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XDK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Visual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Studio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Code</a:t>
            </a:r>
            <a:endParaRPr lang="en-US" altLang="ko-KR"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GitHub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900" y="1013296"/>
            <a:ext cx="31908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350" y="1013300"/>
            <a:ext cx="18569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900" y="2645246"/>
            <a:ext cx="19526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425" y="2721174"/>
            <a:ext cx="1215425" cy="12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761" y="4148255"/>
            <a:ext cx="16764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4E165A-FD21-4F72-B21E-766ED75E27F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7D2A4A-7BC6-4D7F-9077-44513504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22" y="4282055"/>
            <a:ext cx="2691277" cy="166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A472EE3-F308-49CF-B856-8DF3589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320" name="Google Shape;320;p13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-33875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1286414" y="4038104"/>
            <a:ext cx="274992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 err="1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아두이노</a:t>
            </a:r>
            <a:r>
              <a:rPr lang="ko-KR" altLang="en-US" sz="1800" b="1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en-US" altLang="ko-KR" sz="1800" b="1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통합개발환경 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(Arduino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</a:t>
            </a:r>
            <a:r>
              <a:rPr lang="en-US" altLang="ko-KR" sz="16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26;p13">
            <a:extLst>
              <a:ext uri="{FF2B5EF4-FFF2-40B4-BE49-F238E27FC236}">
                <a16:creationId xmlns:a16="http://schemas.microsoft.com/office/drawing/2014/main" id="{4F39EE58-BA0D-4156-9554-E6FFD18759B7}"/>
              </a:ext>
            </a:extLst>
          </p:cNvPr>
          <p:cNvSpPr txBox="1"/>
          <p:nvPr/>
        </p:nvSpPr>
        <p:spPr>
          <a:xfrm>
            <a:off x="8050715" y="4038104"/>
            <a:ext cx="301141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Visual Studio Code</a:t>
            </a:r>
          </a:p>
          <a:p>
            <a:r>
              <a:rPr lang="ko-KR" alt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비주얼 스튜디오 코드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애플리케이션 프론트 엔드 개발 시 사용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GitHub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와 연동하여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주차 관리 시스템 웹 링크 공유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Google Shape;360;p14">
            <a:extLst>
              <a:ext uri="{FF2B5EF4-FFF2-40B4-BE49-F238E27FC236}">
                <a16:creationId xmlns:a16="http://schemas.microsoft.com/office/drawing/2014/main" id="{BE65F5E5-7B72-42BF-94E9-2C5A7832CB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791" y="2369183"/>
            <a:ext cx="319087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26;p13">
            <a:extLst>
              <a:ext uri="{FF2B5EF4-FFF2-40B4-BE49-F238E27FC236}">
                <a16:creationId xmlns:a16="http://schemas.microsoft.com/office/drawing/2014/main" id="{9C928171-7858-4A23-9DE0-B0C1060523E2}"/>
              </a:ext>
            </a:extLst>
          </p:cNvPr>
          <p:cNvSpPr txBox="1"/>
          <p:nvPr/>
        </p:nvSpPr>
        <p:spPr>
          <a:xfrm>
            <a:off x="4592265" y="4038104"/>
            <a:ext cx="274992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Samsung ARTIK Cloud for IoT</a:t>
            </a:r>
          </a:p>
          <a:p>
            <a:r>
              <a:rPr lang="ko-KR" alt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클라우드 서비스</a:t>
            </a:r>
            <a:endParaRPr lang="en-US" altLang="ko-KR" sz="1800" b="1" i="0" u="none" strike="noStrike" cap="none" dirty="0"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주차장 모형 제작 후</a:t>
            </a:r>
            <a:r>
              <a:rPr lang="en-US" altLang="ko-KR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클라우드 서비스 연동</a:t>
            </a:r>
            <a:endPara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Google Shape;362;p14">
            <a:extLst>
              <a:ext uri="{FF2B5EF4-FFF2-40B4-BE49-F238E27FC236}">
                <a16:creationId xmlns:a16="http://schemas.microsoft.com/office/drawing/2014/main" id="{960B3817-AD96-4F26-A324-9B07C3D77E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866" y="2445383"/>
            <a:ext cx="19526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63;p14">
            <a:extLst>
              <a:ext uri="{FF2B5EF4-FFF2-40B4-BE49-F238E27FC236}">
                <a16:creationId xmlns:a16="http://schemas.microsoft.com/office/drawing/2014/main" id="{9F965175-3B74-488F-A1E4-ED49499B43B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966" y="2369183"/>
            <a:ext cx="1215425" cy="12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39403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/>
          <p:nvPr/>
        </p:nvSpPr>
        <p:spPr>
          <a:xfrm>
            <a:off x="1163866" y="96047"/>
            <a:ext cx="5159816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진행계획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10148720" y="621166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진행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611570" y="1575891"/>
            <a:ext cx="1030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최종 발표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 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데모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모형 주차장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과 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웹 애플리케이션을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함께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놓고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주차장에서 차를 조작하며 웹에 뜨는 주차장 자리 수 파악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모바일로도 애플리케이션에 접속 하여 반응형 애플리케이션임을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확인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동영상으로 촬영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후 최종발표시 공유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최종발표 자료 포스터 형식으로 제작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최종발표 자료에 웹 애플리케이션 주소 첨부</a:t>
            </a: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1062125" y="5290457"/>
            <a:ext cx="433986" cy="757645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5"/>
          <p:cNvSpPr/>
          <p:nvPr/>
        </p:nvSpPr>
        <p:spPr>
          <a:xfrm>
            <a:off x="550338" y="323802"/>
            <a:ext cx="273325" cy="619036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515189" y="319313"/>
            <a:ext cx="249672" cy="594674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0E124-CF6B-4017-A988-8DA1C31F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FE5375-5126-4558-8B62-4FA04D86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8720" y="3434620"/>
            <a:ext cx="2486762" cy="31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15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</a:t>
            </a: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관리 </a:t>
            </a:r>
            <a:r>
              <a:rPr lang="ko-KR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시스템</a:t>
            </a:r>
            <a:endParaRPr sz="2500" b="1" i="0" u="none" strike="noStrike" cap="none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</a:t>
            </a: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동기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배경</a:t>
            </a:r>
            <a:endParaRPr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grpSp>
        <p:nvGrpSpPr>
          <p:cNvPr id="138" name="Google Shape;138;p3"/>
          <p:cNvGrpSpPr/>
          <p:nvPr/>
        </p:nvGrpSpPr>
        <p:grpSpPr>
          <a:xfrm>
            <a:off x="261912" y="95879"/>
            <a:ext cx="790000" cy="1079308"/>
            <a:chOff x="4726151" y="2650904"/>
            <a:chExt cx="693961" cy="693961"/>
          </a:xfrm>
        </p:grpSpPr>
        <p:sp>
          <p:nvSpPr>
            <p:cNvPr id="139" name="Google Shape;139;p3"/>
            <p:cNvSpPr/>
            <p:nvPr/>
          </p:nvSpPr>
          <p:spPr>
            <a:xfrm>
              <a:off x="4726151" y="2650904"/>
              <a:ext cx="693961" cy="69396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935515" y="2856059"/>
              <a:ext cx="275233" cy="317515"/>
            </a:xfrm>
            <a:custGeom>
              <a:avLst/>
              <a:gdLst/>
              <a:ahLst/>
              <a:cxnLst/>
              <a:rect l="l" t="t" r="r" b="b"/>
              <a:pathLst>
                <a:path w="439877" h="487550" extrusionOk="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1" name="Google Shape;141;p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766020" y="2447162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182" y="4759492"/>
            <a:ext cx="2087818" cy="210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0148720" y="6211669"/>
            <a:ext cx="19974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</a:t>
            </a:r>
            <a:endParaRPr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724263" y="4247529"/>
            <a:ext cx="9334137" cy="22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문제점</a:t>
            </a:r>
            <a:endParaRPr sz="15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1. 보행로에 불법주차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중인 차량이 많다.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2. 차단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바 시스템을 관리하는 업체와 통화한 결과, 교직원 차량 전용 주차장은 추첨을 통해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 당첨된 차량만 들어갈 수 있는 것을 확인하였다.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3. 위의 문제점들로 미루어 차량 수에 비해 주차장이 협소한 것을 알 수 있다.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4. 입구에서 주차장 내부 빈자리를 알 수 없기 때문에,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  확인하기 위해 진입할 경우 협소한 주차공간으로 인해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회차가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어렵다.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47" name="Google Shape;147;p3"/>
          <p:cNvGrpSpPr/>
          <p:nvPr/>
        </p:nvGrpSpPr>
        <p:grpSpPr>
          <a:xfrm>
            <a:off x="766689" y="1764050"/>
            <a:ext cx="10658623" cy="2403971"/>
            <a:chOff x="1058083" y="1292034"/>
            <a:chExt cx="10658623" cy="2403971"/>
          </a:xfrm>
        </p:grpSpPr>
        <p:pic>
          <p:nvPicPr>
            <p:cNvPr id="148" name="Google Shape;148;p3" descr="나무, 실외, 운송이(가) 표시된 사진  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414501" y="935617"/>
              <a:ext cx="2389790" cy="310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3" descr="텍스트, 실외, 하늘, 도로이(가) 표시된 사진  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32915" y="1292034"/>
              <a:ext cx="3186387" cy="2389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3" descr="건물, 실내, 스테이션, 자동차이(가) 표시된 사진  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13518" y="1292035"/>
              <a:ext cx="3403188" cy="24039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3"/>
          <p:cNvSpPr txBox="1"/>
          <p:nvPr/>
        </p:nvSpPr>
        <p:spPr>
          <a:xfrm>
            <a:off x="679714" y="1285875"/>
            <a:ext cx="55959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22/03/18 명지대학교 자연캠퍼스 주차상황</a:t>
            </a:r>
            <a:endParaRPr sz="15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557F29-6559-42C9-9E87-98997E38F7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206737-4F4A-4F08-A84D-47DA4844F0AD}"/>
              </a:ext>
            </a:extLst>
          </p:cNvPr>
          <p:cNvSpPr/>
          <p:nvPr/>
        </p:nvSpPr>
        <p:spPr>
          <a:xfrm>
            <a:off x="0" y="4382309"/>
            <a:ext cx="12192000" cy="2500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5C138C-2988-4D68-B21C-D09B7E3B5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4088" y="2036782"/>
            <a:ext cx="5883824" cy="9264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Picture 3" descr="D:\명지대 로고\Myongji_ui\Myongji-ui_BIG\5-2v3.gif">
            <a:extLst>
              <a:ext uri="{FF2B5EF4-FFF2-40B4-BE49-F238E27FC236}">
                <a16:creationId xmlns:a16="http://schemas.microsoft.com/office/drawing/2014/main" id="{6816CD5A-768B-4D7F-9C2E-D4F887A08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71509" y="4724142"/>
            <a:ext cx="1764664" cy="1767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3108649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설문조사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pic>
        <p:nvPicPr>
          <p:cNvPr id="245" name="Google Shape;2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6628" y="928851"/>
            <a:ext cx="1595446" cy="635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8"/>
          <p:cNvGrpSpPr/>
          <p:nvPr/>
        </p:nvGrpSpPr>
        <p:grpSpPr>
          <a:xfrm>
            <a:off x="3520034" y="1442704"/>
            <a:ext cx="5151931" cy="5254820"/>
            <a:chOff x="309970" y="1799892"/>
            <a:chExt cx="5151931" cy="4699195"/>
          </a:xfrm>
        </p:grpSpPr>
        <p:pic>
          <p:nvPicPr>
            <p:cNvPr id="247" name="Google Shape;247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9970" y="1799892"/>
              <a:ext cx="5123234" cy="66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4880" y="2421283"/>
              <a:ext cx="5137021" cy="40778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6FBE8D-3190-4141-B9A9-DE2D2E85CB4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설문조사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58" y="1352630"/>
            <a:ext cx="5683542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A8F7D4-FCEE-4ECD-8EE4-AD480951EE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64" y="1999771"/>
            <a:ext cx="5912535" cy="460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924891"/>
            <a:ext cx="5933109" cy="593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/>
          <p:nvPr/>
        </p:nvSpPr>
        <p:spPr>
          <a:xfrm>
            <a:off x="7203818" y="1731095"/>
            <a:ext cx="2199587" cy="77574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7203818" y="2536302"/>
            <a:ext cx="2199587" cy="77574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7203818" y="5030477"/>
            <a:ext cx="2199587" cy="77574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b="0" i="0" u="none" strike="noStrike" cap="none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설문조사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pic>
        <p:nvPicPr>
          <p:cNvPr id="277" name="Google Shape;27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030" y="1212489"/>
            <a:ext cx="6305938" cy="67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868" y="1933060"/>
            <a:ext cx="4578086" cy="62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4696" y="2688383"/>
            <a:ext cx="4411304" cy="6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3857" y="3429000"/>
            <a:ext cx="4507061" cy="6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7997" y="4193403"/>
            <a:ext cx="4508499" cy="10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1928554"/>
            <a:ext cx="4294480" cy="136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0" y="3429000"/>
            <a:ext cx="4308617" cy="61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4190286"/>
            <a:ext cx="4325604" cy="104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1D1A9D-97E4-469A-96DA-373AE0DFE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BD4FFAB-9D9D-4ADF-ABD8-59473468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174" name="Google Shape;174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56136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1052100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문제점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1132649" y="5336196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기존 어플의 문제점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1007654" y="4387451"/>
            <a:ext cx="224663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아이파킹</a:t>
            </a:r>
            <a:r>
              <a:rPr lang="en-US" altLang="ko-KR" sz="15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en-US" altLang="ko-KR" sz="15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i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5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Parkin</a:t>
            </a:r>
            <a:r>
              <a:rPr lang="en-US" altLang="ko-KR" sz="15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g)</a:t>
            </a:r>
            <a:endParaRPr sz="15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4831010" y="4387730"/>
            <a:ext cx="267053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T Map </a:t>
            </a:r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주차</a:t>
            </a:r>
            <a:endParaRPr sz="15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8320034" y="4387451"/>
            <a:ext cx="286431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ko-KR" altLang="en-US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모두의 주차장</a:t>
            </a:r>
            <a:endParaRPr sz="15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5A52DFB-8503-4394-B046-E6431E86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135" y="2268027"/>
            <a:ext cx="3120407" cy="1938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FBF74-37C0-4E55-8ACA-343341744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1" y="2268027"/>
            <a:ext cx="3249104" cy="193807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CEBBE9D-9F3C-44A2-8F44-BF1799CC8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152" y="2271133"/>
            <a:ext cx="3249104" cy="1938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BCE785-61BB-4AED-A994-35A3BBC7D2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01" name="Google Shape;201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052100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문제점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1132649" y="5336196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기존 어플의 문제점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424634" y="4255691"/>
            <a:ext cx="346142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cap="none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만차일</a:t>
            </a:r>
            <a:r>
              <a:rPr lang="ko-KR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경우 주차권을 팔지 말아야 하는데, 현장 결제는 카운트가 되지 않아서 </a:t>
            </a:r>
            <a:r>
              <a:rPr lang="ko-KR" b="0" i="0" u="none" strike="noStrike" cap="none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만차임에도</a:t>
            </a:r>
            <a:r>
              <a:rPr lang="ko-KR" b="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불구하고 </a:t>
            </a:r>
            <a:r>
              <a:rPr lang="ko-KR" b="0" i="0" u="none" strike="noStrike" cap="none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주차권</a:t>
            </a:r>
            <a:r>
              <a:rPr lang="ko-KR" b="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구입이 가능하다.</a:t>
            </a:r>
            <a:endParaRPr b="0" i="0" u="none" strike="noStrike" cap="none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4213566" y="4255691"/>
            <a:ext cx="409238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잡다한 기능을 너무 많이 넣으려고 하다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보니 </a:t>
            </a:r>
            <a:endParaRPr lang="en-US" altLang="ko-KR"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버그가 너무 많다.</a:t>
            </a:r>
            <a:endParaRPr sz="1400" b="0" i="0" u="none" strike="noStrike" cap="none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내가 원하는 기능만 빼서 사용하고 싶다.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8305946" y="4255690"/>
            <a:ext cx="359594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어플과 주차장의 시스템 연동이 확실하게 되지 않아서 </a:t>
            </a:r>
            <a:r>
              <a:rPr lang="ko-KR" sz="1400" b="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정산에 오류가 있다.</a:t>
            </a:r>
            <a:endParaRPr sz="1400" b="0" i="0" u="none" strike="noStrike" cap="none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i="0" u="none" strike="noStrike" cap="none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주차비</a:t>
            </a:r>
            <a:r>
              <a:rPr lang="ko-KR" sz="140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400" i="0" u="none" strike="noStrike" cap="none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폭탄</a:t>
            </a:r>
            <a:r>
              <a:rPr lang="ko-KR" sz="140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을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맞은 사용자의 모습.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033" y="1380602"/>
            <a:ext cx="3427454" cy="268339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2410" y="1374305"/>
            <a:ext cx="4107180" cy="26875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2219" y="1373368"/>
            <a:ext cx="3618549" cy="268941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0" name="Google Shape;214;p6">
            <a:extLst>
              <a:ext uri="{FF2B5EF4-FFF2-40B4-BE49-F238E27FC236}">
                <a16:creationId xmlns:a16="http://schemas.microsoft.com/office/drawing/2014/main" id="{1D678C7F-5D95-48EC-AC64-5CEA78FEBA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634" y="1378448"/>
            <a:ext cx="3427454" cy="268339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  <p:bldP spid="2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BCE785-61BB-4AED-A994-35A3BBC7D2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sp>
        <p:nvSpPr>
          <p:cNvPr id="201" name="Google Shape;201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-8635175" y="776100"/>
            <a:ext cx="235715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052100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문제점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1132649" y="5336196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주제선정동기 </a:t>
            </a:r>
            <a:r>
              <a:rPr lang="en-US" altLang="ko-KR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기존 어플의 문제점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FE30745-5BB6-44C5-89AF-0544C8156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73" y="1183713"/>
            <a:ext cx="1961239" cy="4244322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2838ACC9-5069-4463-AA6B-9DDD3AADA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0" y="1183713"/>
            <a:ext cx="1961238" cy="4244321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8953990D-1195-4DAF-BF73-87637CD0A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488" y="1183713"/>
            <a:ext cx="1909944" cy="4244321"/>
          </a:xfrm>
          <a:prstGeom prst="rect">
            <a:avLst/>
          </a:prstGeom>
        </p:spPr>
      </p:pic>
      <p:sp>
        <p:nvSpPr>
          <p:cNvPr id="26" name="Google Shape;211;p6">
            <a:extLst>
              <a:ext uri="{FF2B5EF4-FFF2-40B4-BE49-F238E27FC236}">
                <a16:creationId xmlns:a16="http://schemas.microsoft.com/office/drawing/2014/main" id="{1A44BA8D-578D-4E5C-85CB-6CE297615B82}"/>
              </a:ext>
            </a:extLst>
          </p:cNvPr>
          <p:cNvSpPr txBox="1"/>
          <p:nvPr/>
        </p:nvSpPr>
        <p:spPr>
          <a:xfrm>
            <a:off x="1163866" y="5835647"/>
            <a:ext cx="83194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기존 주차 어플은 명지대학교 안에 있는 주차장 정보를 </a:t>
            </a:r>
            <a:r>
              <a:rPr lang="ko-KR" altLang="en-US" sz="1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지원하지 않는다</a:t>
            </a:r>
            <a:r>
              <a:rPr lang="en-US" altLang="ko-KR" sz="1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02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6E0CC6-99AF-43A5-BB10-301659BDB2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971" y="0"/>
            <a:ext cx="1612029" cy="1632179"/>
          </a:xfrm>
          <a:prstGeom prst="rect">
            <a:avLst/>
          </a:prstGeom>
        </p:spPr>
      </p:pic>
      <p:pic>
        <p:nvPicPr>
          <p:cNvPr id="290" name="Google Shape;2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6838" y="4913194"/>
            <a:ext cx="1925162" cy="194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5766020" y="2268027"/>
            <a:ext cx="329980" cy="365743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616818" y="1219009"/>
            <a:ext cx="10662300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ko-KR" altLang="en-US" sz="2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r>
              <a:rPr lang="ko-KR" altLang="en-US" sz="2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스마트 주차장</a:t>
            </a:r>
            <a:endParaRPr lang="en-US" altLang="ko-KR" sz="2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</a:pPr>
            <a:endParaRPr lang="en-US" altLang="ko-KR" sz="2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학교 주차장 답사 시 촬영한 주차장을 토대로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주차장 모형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개 제작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야외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지하주차장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지하주차장 모형 제작 시 차량이 있을 시 빨간 불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없을 시 초록 불이 들어 오는 센서 추가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"/>
              <a:buFont typeface="Arial" panose="020B0604020202020204" pitchFamily="34" charset="0"/>
              <a:buChar char="•"/>
            </a:pPr>
            <a:endParaRPr lang="en-US" altLang="ko-KR"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주차장 만석 시 차단바를 열지 않게 설정하여 차가 </a:t>
            </a:r>
            <a:r>
              <a:rPr lang="ko-KR" altLang="en-US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회차로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불편을 겪지 않게 함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endParaRPr lang="ko-KR" altLang="en-US"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주차공간을 일반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경차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장애인 전용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전기차로 세부화 하여 설정</a:t>
            </a:r>
          </a:p>
          <a:p>
            <a:pPr marL="37941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endParaRPr lang="ko-KR" altLang="en-US"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일방통행의 불편함 및 사고위험 등 원활한 주차 공간 활용의 영향으로</a:t>
            </a:r>
            <a:b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</a:b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서서히 나아질 것을 기대</a:t>
            </a:r>
          </a:p>
        </p:txBody>
      </p:sp>
      <p:sp>
        <p:nvSpPr>
          <p:cNvPr id="295" name="Google Shape;295;p11"/>
          <p:cNvSpPr txBox="1"/>
          <p:nvPr/>
        </p:nvSpPr>
        <p:spPr>
          <a:xfrm>
            <a:off x="10280369" y="6218619"/>
            <a:ext cx="1997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목표설정</a:t>
            </a:r>
            <a:endParaRPr sz="14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11132649" y="5378588"/>
            <a:ext cx="587704" cy="615896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446047" y="347732"/>
            <a:ext cx="416981" cy="521295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268083" y="43654"/>
            <a:ext cx="790000" cy="107930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"/>
              <a:buFont typeface="Arial"/>
              <a:buNone/>
            </a:pPr>
            <a:endParaRPr sz="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506421" y="347731"/>
            <a:ext cx="313323" cy="493827"/>
          </a:xfrm>
          <a:custGeom>
            <a:avLst/>
            <a:gdLst/>
            <a:ahLst/>
            <a:cxnLst/>
            <a:rect l="l" t="t" r="r" b="b"/>
            <a:pathLst>
              <a:path w="439877" h="487550" extrusionOk="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163866" y="96047"/>
            <a:ext cx="4932134" cy="10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5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클라우드 기반 주차 관리 시스템</a:t>
            </a:r>
          </a:p>
          <a:p>
            <a:pPr lvl="0">
              <a:buSzPts val="450"/>
            </a:pPr>
            <a:r>
              <a:rPr lang="ko-KR" altLang="en-US" sz="18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목표설정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4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</p:bldLst>
  </p:timing>
</p:sld>
</file>

<file path=ppt/theme/theme1.xml><?xml version="1.0" encoding="utf-8"?>
<a:theme xmlns:a="http://schemas.openxmlformats.org/drawingml/2006/main" name="10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895</Words>
  <Application>Microsoft Office PowerPoint</Application>
  <PresentationFormat>와이드스크린</PresentationFormat>
  <Paragraphs>181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 ExtraBold</vt:lpstr>
      <vt:lpstr>Malgun Gothic</vt:lpstr>
      <vt:lpstr>나눔스퀘어_ac Bold</vt:lpstr>
      <vt:lpstr>Arial</vt:lpstr>
      <vt:lpstr>배달의민족 주아</vt:lpstr>
      <vt:lpstr>나눔스퀘어_ac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3조</dc:creator>
  <cp:lastModifiedBy>김소명</cp:lastModifiedBy>
  <cp:revision>8</cp:revision>
  <dcterms:modified xsi:type="dcterms:W3CDTF">2022-03-21T14:08:32Z</dcterms:modified>
</cp:coreProperties>
</file>